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EA6C8-17A0-4B5A-B6AA-0A49FC4738AB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7468E-C58B-4F61-B43C-25BFD0C55596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83C532-5AA2-4AB9-8751-8852A86EFF89}" type="slidenum">
              <a:rPr lang="es-ES" altLang="en-US" smtClean="0"/>
              <a:pPr/>
              <a:t>1</a:t>
            </a:fld>
            <a:endParaRPr lang="es-ES" altLang="en-US" smtClean="0"/>
          </a:p>
        </p:txBody>
      </p:sp>
      <p:sp>
        <p:nvSpPr>
          <p:cNvPr id="1331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6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en-US" smtClean="0"/>
          </a:p>
        </p:txBody>
      </p:sp>
      <p:sp>
        <p:nvSpPr>
          <p:cNvPr id="13317" name="3 Marcador de número de diapositiva"/>
          <p:cNvSpPr txBox="1">
            <a:spLocks noGrp="1"/>
          </p:cNvSpPr>
          <p:nvPr/>
        </p:nvSpPr>
        <p:spPr bwMode="auto">
          <a:xfrm>
            <a:off x="3883643" y="8684826"/>
            <a:ext cx="2972724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 defTabSz="908050"/>
            <a:fld id="{8F76DD1F-599D-486E-A9BD-8051B86AA3D6}" type="slidenum">
              <a:rPr lang="pl-PL" altLang="en-US" sz="1200">
                <a:latin typeface="Calibri" pitchFamily="34" charset="0"/>
              </a:rPr>
              <a:pPr algn="r" defTabSz="908050"/>
              <a:t>1</a:t>
            </a:fld>
            <a:endParaRPr lang="pl-PL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C2C9-FF12-461C-847D-0401C5FC1EBE}" type="datetimeFigureOut">
              <a:rPr lang="lv-LV" smtClean="0"/>
              <a:pPr/>
              <a:t>06.04.2016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45F6-ACBC-4BEB-A31F-52F4E4A5B814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uronet50-50max.eu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net50-50max.eu/lv/energy-savings-calculation-too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greeday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egreeday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 idx="4294967295"/>
          </p:nvPr>
        </p:nvSpPr>
        <p:spPr>
          <a:xfrm>
            <a:off x="684213" y="620688"/>
            <a:ext cx="8208962" cy="2736875"/>
          </a:xfr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chemeClr val="bg1">
                  <a:gamma/>
                  <a:shade val="46275"/>
                  <a:invGamma/>
                  <a:alpha val="6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lv-LV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Enerģijas ekonomijas operatīvais </a:t>
            </a:r>
            <a:br>
              <a:rPr lang="lv-LV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aprēķins</a:t>
            </a:r>
            <a:br>
              <a:rPr lang="lv-LV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lv-LV" sz="2000" b="1" dirty="0" smtClean="0"/>
              <a:t/>
            </a:r>
            <a:br>
              <a:rPr lang="lv-LV" sz="2000" b="1" dirty="0" smtClean="0"/>
            </a:br>
            <a:r>
              <a:rPr lang="lv-LV" sz="2200" b="1" dirty="0" err="1" smtClean="0"/>
              <a:t>Riga</a:t>
            </a:r>
            <a:r>
              <a:rPr lang="lv-LV" sz="2200" b="1" dirty="0" smtClean="0"/>
              <a:t>, 08.04.2016</a:t>
            </a:r>
            <a:r>
              <a:rPr lang="lv-LV" sz="2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lv-LV" sz="2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l-PL" altLang="en-US" sz="2200" b="1" dirty="0" smtClean="0">
              <a:latin typeface="Minya Nouvelle" pitchFamily="2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 b="63770"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14286" t="4495" r="12858" b="14608"/>
          <a:stretch>
            <a:fillRect/>
          </a:stretch>
        </p:blipFill>
        <p:spPr bwMode="auto">
          <a:xfrm>
            <a:off x="827584" y="3212976"/>
            <a:ext cx="7056784" cy="266645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077" name="Picture 3" descr="C:\Users\Ania\Documents\!PNEC\!!PROJEKTY\!!EURONET 50-50 max\EU emblem.jpg"/>
          <p:cNvPicPr>
            <a:picLocks noChangeAspect="1" noChangeArrowheads="1"/>
          </p:cNvPicPr>
          <p:nvPr/>
        </p:nvPicPr>
        <p:blipFill>
          <a:blip r:embed="rId5" cstate="print"/>
          <a:srcRect b="5858"/>
          <a:stretch>
            <a:fillRect/>
          </a:stretch>
        </p:blipFill>
        <p:spPr bwMode="auto">
          <a:xfrm>
            <a:off x="5652120" y="5877272"/>
            <a:ext cx="3491880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6983413" y="6562725"/>
            <a:ext cx="2160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CCCC00"/>
              </a:buClr>
            </a:pPr>
            <a:r>
              <a:rPr lang="pl-PL" altLang="en-US" sz="1200" dirty="0">
                <a:solidFill>
                  <a:srgbClr val="002060"/>
                </a:solidFill>
                <a:cs typeface="Arial" charset="0"/>
                <a:hlinkClick r:id="rId6"/>
              </a:rPr>
              <a:t>www.euronet50-50max.eu</a:t>
            </a:r>
            <a:r>
              <a:rPr lang="pl-PL" altLang="en-US" dirty="0">
                <a:solidFill>
                  <a:srgbClr val="002060"/>
                </a:solidFill>
                <a:cs typeface="Arial" charset="0"/>
              </a:rPr>
              <a:t>  </a:t>
            </a:r>
          </a:p>
        </p:txBody>
      </p:sp>
      <p:pic>
        <p:nvPicPr>
          <p:cNvPr id="7" name="Рисунок 4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89240"/>
            <a:ext cx="1656184" cy="109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59992"/>
            <a:ext cx="8229600" cy="462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143000"/>
            <a:ext cx="8229600" cy="1143000"/>
          </a:xfrm>
        </p:spPr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lv-LV" sz="2800" dirty="0" smtClean="0"/>
          </a:p>
          <a:p>
            <a:endParaRPr lang="lv-LV" sz="2800" dirty="0"/>
          </a:p>
          <a:p>
            <a:r>
              <a:rPr lang="lv-LV" sz="2800" dirty="0" err="1" smtClean="0"/>
              <a:t>Description</a:t>
            </a:r>
            <a:r>
              <a:rPr lang="lv-LV" sz="2800" dirty="0"/>
              <a:t>:</a:t>
            </a:r>
            <a:r>
              <a:rPr lang="lv-LV" sz="2800" dirty="0" smtClean="0"/>
              <a:t> </a:t>
            </a:r>
            <a:r>
              <a:rPr lang="lv-LV" sz="2800" dirty="0" err="1"/>
              <a:t>Celsius-based</a:t>
            </a:r>
            <a:r>
              <a:rPr lang="lv-LV" sz="2800" dirty="0"/>
              <a:t> </a:t>
            </a:r>
            <a:r>
              <a:rPr lang="lv-LV" sz="2800" b="1" dirty="0"/>
              <a:t>5-year-average (2011 to 2015) </a:t>
            </a:r>
            <a:r>
              <a:rPr lang="lv-LV" sz="2800" dirty="0" err="1"/>
              <a:t>heating</a:t>
            </a:r>
            <a:r>
              <a:rPr lang="lv-LV" sz="2800" dirty="0"/>
              <a:t> </a:t>
            </a:r>
            <a:r>
              <a:rPr lang="lv-LV" sz="2800" dirty="0" err="1"/>
              <a:t>degree</a:t>
            </a:r>
            <a:r>
              <a:rPr lang="lv-LV" sz="2800" dirty="0"/>
              <a:t> </a:t>
            </a:r>
            <a:r>
              <a:rPr lang="lv-LV" sz="2800" dirty="0" err="1"/>
              <a:t>days</a:t>
            </a:r>
            <a:r>
              <a:rPr lang="lv-LV" sz="2800" dirty="0"/>
              <a:t> </a:t>
            </a:r>
            <a:r>
              <a:rPr lang="lv-LV" sz="2800" dirty="0" err="1"/>
              <a:t>for</a:t>
            </a:r>
            <a:r>
              <a:rPr lang="lv-LV" sz="2800" dirty="0"/>
              <a:t> a </a:t>
            </a:r>
            <a:r>
              <a:rPr lang="lv-LV" sz="2800" dirty="0" err="1"/>
              <a:t>base</a:t>
            </a:r>
            <a:r>
              <a:rPr lang="lv-LV" sz="2800" dirty="0"/>
              <a:t> </a:t>
            </a:r>
            <a:r>
              <a:rPr lang="lv-LV" sz="2800" dirty="0" err="1"/>
              <a:t>temperature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18,5C</a:t>
            </a:r>
            <a:r>
              <a:rPr lang="lv-LV" sz="2800" dirty="0" smtClean="0"/>
              <a:t> </a:t>
            </a:r>
            <a:r>
              <a:rPr lang="lv-LV" sz="2800" dirty="0" err="1"/>
              <a:t>Source</a:t>
            </a:r>
            <a:r>
              <a:rPr lang="lv-LV" sz="2800" dirty="0"/>
              <a:t>:</a:t>
            </a:r>
            <a:r>
              <a:rPr lang="lv-LV" sz="2800" dirty="0" smtClean="0"/>
              <a:t> </a:t>
            </a:r>
            <a:r>
              <a:rPr lang="lv-LV" sz="2800" dirty="0" err="1"/>
              <a:t>www.degreedays.net</a:t>
            </a:r>
            <a:r>
              <a:rPr lang="lv-LV" sz="2800" dirty="0"/>
              <a:t> (</a:t>
            </a:r>
            <a:r>
              <a:rPr lang="lv-LV" sz="2800" dirty="0" err="1"/>
              <a:t>using</a:t>
            </a:r>
            <a:r>
              <a:rPr lang="lv-LV" sz="2800" dirty="0"/>
              <a:t> </a:t>
            </a:r>
            <a:r>
              <a:rPr lang="lv-LV" sz="2800" dirty="0" err="1"/>
              <a:t>temperature</a:t>
            </a:r>
            <a:r>
              <a:rPr lang="lv-LV" sz="2800" dirty="0"/>
              <a:t> </a:t>
            </a:r>
            <a:r>
              <a:rPr lang="lv-LV" sz="2800" dirty="0" err="1"/>
              <a:t>data</a:t>
            </a:r>
            <a:r>
              <a:rPr lang="lv-LV" sz="2800" dirty="0"/>
              <a:t> </a:t>
            </a:r>
            <a:r>
              <a:rPr lang="lv-LV" sz="2800" dirty="0" err="1"/>
              <a:t>from</a:t>
            </a:r>
            <a:r>
              <a:rPr lang="lv-LV" sz="2800" dirty="0"/>
              <a:t> </a:t>
            </a:r>
            <a:r>
              <a:rPr lang="lv-LV" sz="2800" dirty="0" err="1"/>
              <a:t>www.wunderground.com</a:t>
            </a:r>
            <a:r>
              <a:rPr lang="lv-LV" sz="2800" dirty="0"/>
              <a:t>)</a:t>
            </a:r>
            <a:r>
              <a:rPr lang="lv-LV" sz="2800" dirty="0" smtClean="0"/>
              <a:t> </a:t>
            </a:r>
          </a:p>
          <a:p>
            <a:r>
              <a:rPr lang="lv-LV" sz="2800" dirty="0" err="1" smtClean="0"/>
              <a:t>Station</a:t>
            </a:r>
            <a:r>
              <a:rPr lang="lv-LV" sz="2800" dirty="0"/>
              <a:t>:</a:t>
            </a:r>
            <a:r>
              <a:rPr lang="lv-LV" sz="2800" dirty="0" smtClean="0"/>
              <a:t> </a:t>
            </a:r>
            <a:r>
              <a:rPr lang="lv-LV" sz="2800" dirty="0" err="1"/>
              <a:t>Liepaja</a:t>
            </a:r>
            <a:r>
              <a:rPr lang="lv-LV" sz="2800" dirty="0"/>
              <a:t> </a:t>
            </a:r>
            <a:r>
              <a:rPr lang="lv-LV" sz="2800" dirty="0" err="1"/>
              <a:t>International</a:t>
            </a:r>
            <a:r>
              <a:rPr lang="lv-LV" sz="2800" dirty="0"/>
              <a:t> </a:t>
            </a:r>
            <a:r>
              <a:rPr lang="lv-LV" sz="2800" dirty="0" err="1"/>
              <a:t>Airport</a:t>
            </a:r>
            <a:r>
              <a:rPr lang="lv-LV" sz="2800" dirty="0"/>
              <a:t>, LV (21.10E,56.52N)</a:t>
            </a:r>
            <a:r>
              <a:rPr lang="lv-LV" sz="2800" dirty="0" smtClean="0"/>
              <a:t> </a:t>
            </a:r>
            <a:r>
              <a:rPr lang="lv-LV" sz="2800" dirty="0" err="1"/>
              <a:t>Station</a:t>
            </a:r>
            <a:r>
              <a:rPr lang="lv-LV" sz="2800" dirty="0"/>
              <a:t> ID:</a:t>
            </a:r>
            <a:r>
              <a:rPr lang="lv-LV" sz="2800" dirty="0" smtClean="0"/>
              <a:t> </a:t>
            </a:r>
            <a:r>
              <a:rPr lang="lv-LV" sz="2800" dirty="0"/>
              <a:t>EVLA</a:t>
            </a:r>
            <a:r>
              <a:rPr lang="lv-LV" sz="2800" dirty="0" smtClean="0"/>
              <a:t> </a:t>
            </a:r>
            <a:r>
              <a:rPr lang="lv-LV" sz="2800" dirty="0"/>
              <a:t>HDD</a:t>
            </a:r>
            <a:r>
              <a:rPr lang="lv-LV" sz="2800" dirty="0" smtClean="0"/>
              <a:t>  </a:t>
            </a:r>
            <a:r>
              <a:rPr lang="lv-LV" sz="2800" dirty="0"/>
              <a:t>Jan</a:t>
            </a:r>
            <a:r>
              <a:rPr lang="lv-LV" sz="2800" dirty="0" smtClean="0"/>
              <a:t> </a:t>
            </a:r>
            <a:r>
              <a:rPr lang="lv-LV" sz="2800" dirty="0"/>
              <a:t>634</a:t>
            </a:r>
            <a:r>
              <a:rPr lang="lv-LV" sz="2800" dirty="0" smtClean="0"/>
              <a:t> , </a:t>
            </a:r>
            <a:r>
              <a:rPr lang="lv-LV" sz="2800" dirty="0" err="1"/>
              <a:t>Feb</a:t>
            </a:r>
            <a:r>
              <a:rPr lang="lv-LV" sz="2800" dirty="0" smtClean="0"/>
              <a:t> </a:t>
            </a:r>
            <a:r>
              <a:rPr lang="lv-LV" sz="2800" dirty="0"/>
              <a:t>579</a:t>
            </a:r>
            <a:r>
              <a:rPr lang="lv-LV" sz="2800" dirty="0" smtClean="0"/>
              <a:t> , </a:t>
            </a:r>
            <a:r>
              <a:rPr lang="lv-LV" sz="2800" dirty="0" err="1"/>
              <a:t>Mar</a:t>
            </a:r>
            <a:r>
              <a:rPr lang="lv-LV" sz="2800" dirty="0" smtClean="0"/>
              <a:t> </a:t>
            </a:r>
            <a:r>
              <a:rPr lang="lv-LV" sz="2800" dirty="0"/>
              <a:t>524</a:t>
            </a:r>
            <a:r>
              <a:rPr lang="lv-LV" sz="2800" dirty="0" smtClean="0"/>
              <a:t> , </a:t>
            </a:r>
            <a:r>
              <a:rPr lang="lv-LV" sz="2800" dirty="0" err="1"/>
              <a:t>Apr</a:t>
            </a:r>
            <a:r>
              <a:rPr lang="lv-LV" sz="2800" dirty="0" smtClean="0"/>
              <a:t> </a:t>
            </a:r>
            <a:r>
              <a:rPr lang="lv-LV" sz="2800" dirty="0"/>
              <a:t>362</a:t>
            </a:r>
            <a:r>
              <a:rPr lang="lv-LV" sz="2800" dirty="0" smtClean="0"/>
              <a:t> , </a:t>
            </a:r>
            <a:r>
              <a:rPr lang="lv-LV" sz="2800" dirty="0" err="1"/>
              <a:t>May</a:t>
            </a:r>
            <a:r>
              <a:rPr lang="lv-LV" sz="2800" dirty="0" smtClean="0"/>
              <a:t> </a:t>
            </a:r>
            <a:r>
              <a:rPr lang="lv-LV" sz="2800" dirty="0"/>
              <a:t>229</a:t>
            </a:r>
            <a:r>
              <a:rPr lang="lv-LV" sz="2800" dirty="0" smtClean="0"/>
              <a:t> , </a:t>
            </a:r>
            <a:r>
              <a:rPr lang="lv-LV" sz="2800" dirty="0" err="1"/>
              <a:t>Jun</a:t>
            </a:r>
            <a:r>
              <a:rPr lang="lv-LV" sz="2800" dirty="0" smtClean="0"/>
              <a:t> </a:t>
            </a:r>
            <a:r>
              <a:rPr lang="lv-LV" sz="2800" dirty="0"/>
              <a:t>126</a:t>
            </a:r>
            <a:r>
              <a:rPr lang="lv-LV" sz="2800" dirty="0" smtClean="0"/>
              <a:t> , </a:t>
            </a:r>
            <a:r>
              <a:rPr lang="lv-LV" sz="2800" dirty="0" err="1"/>
              <a:t>Jul</a:t>
            </a:r>
            <a:r>
              <a:rPr lang="lv-LV" sz="2800" dirty="0" smtClean="0"/>
              <a:t> </a:t>
            </a:r>
            <a:r>
              <a:rPr lang="lv-LV" sz="2800" dirty="0"/>
              <a:t>51</a:t>
            </a:r>
            <a:r>
              <a:rPr lang="lv-LV" sz="2800" dirty="0" smtClean="0"/>
              <a:t>  </a:t>
            </a:r>
            <a:r>
              <a:rPr lang="lv-LV" sz="2800" dirty="0"/>
              <a:t>Aug</a:t>
            </a:r>
            <a:r>
              <a:rPr lang="lv-LV" sz="2800" dirty="0" smtClean="0"/>
              <a:t> </a:t>
            </a:r>
            <a:r>
              <a:rPr lang="lv-LV" sz="2800" dirty="0"/>
              <a:t>66</a:t>
            </a:r>
            <a:r>
              <a:rPr lang="lv-LV" sz="2800" dirty="0" smtClean="0"/>
              <a:t> , </a:t>
            </a:r>
            <a:r>
              <a:rPr lang="lv-LV" sz="2800" dirty="0" err="1"/>
              <a:t>Sep</a:t>
            </a:r>
            <a:r>
              <a:rPr lang="lv-LV" sz="2800" dirty="0" smtClean="0"/>
              <a:t> 145,  </a:t>
            </a:r>
            <a:r>
              <a:rPr lang="lv-LV" sz="2800" dirty="0" err="1"/>
              <a:t>Oct</a:t>
            </a:r>
            <a:r>
              <a:rPr lang="lv-LV" sz="2800" dirty="0" smtClean="0"/>
              <a:t> </a:t>
            </a:r>
            <a:r>
              <a:rPr lang="lv-LV" sz="2800" dirty="0"/>
              <a:t>305</a:t>
            </a:r>
            <a:r>
              <a:rPr lang="lv-LV" sz="2800" dirty="0" smtClean="0"/>
              <a:t> , </a:t>
            </a:r>
            <a:r>
              <a:rPr lang="lv-LV" sz="2800" dirty="0" err="1"/>
              <a:t>Nov</a:t>
            </a:r>
            <a:r>
              <a:rPr lang="lv-LV" sz="2800" dirty="0" smtClean="0"/>
              <a:t> </a:t>
            </a:r>
            <a:r>
              <a:rPr lang="lv-LV" sz="2800" dirty="0"/>
              <a:t>380</a:t>
            </a:r>
            <a:r>
              <a:rPr lang="lv-LV" sz="2800" dirty="0" smtClean="0"/>
              <a:t> , </a:t>
            </a:r>
            <a:r>
              <a:rPr lang="lv-LV" sz="2800" dirty="0" err="1"/>
              <a:t>Dec</a:t>
            </a:r>
            <a:r>
              <a:rPr lang="lv-LV" sz="2800" dirty="0" smtClean="0"/>
              <a:t> </a:t>
            </a:r>
            <a:r>
              <a:rPr lang="lv-LV" sz="2800" dirty="0"/>
              <a:t>504</a:t>
            </a:r>
            <a:r>
              <a:rPr lang="lv-LV" sz="2800" dirty="0" smtClean="0"/>
              <a:t>  </a:t>
            </a:r>
          </a:p>
          <a:p>
            <a:r>
              <a:rPr lang="lv-LV" sz="2800" dirty="0" err="1" smtClean="0"/>
              <a:t>Total</a:t>
            </a:r>
            <a:r>
              <a:rPr lang="lv-LV" sz="2800" dirty="0" smtClean="0"/>
              <a:t> </a:t>
            </a:r>
            <a:r>
              <a:rPr lang="lv-LV" sz="2800" dirty="0"/>
              <a:t>3905</a:t>
            </a:r>
            <a:r>
              <a:rPr lang="lv-LV" sz="2800" dirty="0" smtClean="0"/>
              <a:t> </a:t>
            </a:r>
            <a:r>
              <a:rPr lang="lv-LV" sz="2800" dirty="0"/>
              <a:t>0,7</a:t>
            </a:r>
            <a:r>
              <a:rPr lang="lv-LV" sz="2800" dirty="0" smtClean="0"/>
              <a:t> </a:t>
            </a:r>
            <a:endParaRPr lang="lv-LV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47464"/>
            <a:ext cx="8229600" cy="1143000"/>
          </a:xfrm>
        </p:spPr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sz="2800" dirty="0"/>
              <a:t>Description:</a:t>
            </a:r>
            <a:r>
              <a:rPr lang="en-US" sz="2800" dirty="0" smtClean="0"/>
              <a:t> </a:t>
            </a:r>
            <a:r>
              <a:rPr lang="en-US" sz="2800" dirty="0"/>
              <a:t>Celsius-based heating degree days for a base temperature of 18,5C</a:t>
            </a:r>
            <a:r>
              <a:rPr lang="en-US" sz="2800" dirty="0" smtClean="0"/>
              <a:t> </a:t>
            </a:r>
            <a:r>
              <a:rPr lang="en-US" sz="2800" dirty="0"/>
              <a:t>Source:</a:t>
            </a:r>
            <a:r>
              <a:rPr lang="en-US" sz="2800" dirty="0" smtClean="0"/>
              <a:t> </a:t>
            </a:r>
            <a:r>
              <a:rPr lang="en-US" sz="2800" dirty="0"/>
              <a:t>www.degreedays.net (using temperature data from www.wunderground.com)</a:t>
            </a:r>
            <a:r>
              <a:rPr lang="en-US" sz="2800" dirty="0" smtClean="0"/>
              <a:t> </a:t>
            </a:r>
            <a:r>
              <a:rPr lang="en-US" sz="2800" dirty="0"/>
              <a:t>Station:</a:t>
            </a:r>
            <a:r>
              <a:rPr lang="en-US" sz="2800" dirty="0" smtClean="0"/>
              <a:t> </a:t>
            </a:r>
            <a:r>
              <a:rPr lang="en-US" sz="2800" dirty="0"/>
              <a:t>Liepaja International Airport, LV (21.10E,56.52N)</a:t>
            </a:r>
            <a:r>
              <a:rPr lang="en-US" sz="2800" dirty="0" smtClean="0"/>
              <a:t> </a:t>
            </a:r>
            <a:r>
              <a:rPr lang="en-US" sz="2800" dirty="0"/>
              <a:t>Station ID:</a:t>
            </a:r>
            <a:r>
              <a:rPr lang="en-US" sz="2800" dirty="0" smtClean="0"/>
              <a:t> </a:t>
            </a:r>
            <a:r>
              <a:rPr lang="en-US" sz="2800" dirty="0"/>
              <a:t>EVLA</a:t>
            </a:r>
            <a:r>
              <a:rPr lang="en-US" sz="2800" dirty="0" smtClean="0"/>
              <a:t> </a:t>
            </a:r>
            <a:r>
              <a:rPr lang="en-US" sz="2800" dirty="0"/>
              <a:t>Month starting</a:t>
            </a:r>
            <a:r>
              <a:rPr lang="en-US" sz="2800" dirty="0" smtClean="0"/>
              <a:t> HDD</a:t>
            </a:r>
            <a:r>
              <a:rPr lang="lv-LV" sz="2800" dirty="0" smtClean="0"/>
              <a:t> -   2015</a:t>
            </a:r>
          </a:p>
          <a:p>
            <a:r>
              <a:rPr lang="en-US" sz="2800" dirty="0" smtClean="0"/>
              <a:t> 01.</a:t>
            </a:r>
            <a:r>
              <a:rPr lang="lv-LV" sz="2800" dirty="0" smtClean="0"/>
              <a:t>-</a:t>
            </a:r>
            <a:r>
              <a:rPr lang="en-US" sz="2800" dirty="0" smtClean="0"/>
              <a:t> 542</a:t>
            </a:r>
            <a:r>
              <a:rPr lang="lv-LV" sz="2800" dirty="0" smtClean="0"/>
              <a:t>,</a:t>
            </a:r>
            <a:r>
              <a:rPr lang="en-US" sz="2800" dirty="0" smtClean="0"/>
              <a:t> 02.</a:t>
            </a:r>
            <a:r>
              <a:rPr lang="lv-LV" sz="2800" dirty="0" smtClean="0"/>
              <a:t>-</a:t>
            </a:r>
            <a:r>
              <a:rPr lang="en-US" sz="2800" dirty="0" smtClean="0"/>
              <a:t> 486</a:t>
            </a:r>
            <a:r>
              <a:rPr lang="lv-LV" sz="2800" dirty="0" smtClean="0"/>
              <a:t>,</a:t>
            </a:r>
            <a:r>
              <a:rPr lang="en-US" sz="2800" dirty="0" smtClean="0"/>
              <a:t> 03.</a:t>
            </a:r>
            <a:r>
              <a:rPr lang="lv-LV" sz="2800" dirty="0" smtClean="0"/>
              <a:t>-</a:t>
            </a:r>
            <a:r>
              <a:rPr lang="en-US" sz="2800" dirty="0" smtClean="0"/>
              <a:t> 448</a:t>
            </a:r>
            <a:r>
              <a:rPr lang="lv-LV" sz="2800" dirty="0" smtClean="0"/>
              <a:t>,</a:t>
            </a:r>
          </a:p>
          <a:p>
            <a:r>
              <a:rPr lang="en-US" sz="2800" dirty="0" smtClean="0"/>
              <a:t> 04.</a:t>
            </a:r>
            <a:r>
              <a:rPr lang="lv-LV" sz="2800" dirty="0" smtClean="0"/>
              <a:t>-</a:t>
            </a:r>
            <a:r>
              <a:rPr lang="en-US" sz="2800" dirty="0" smtClean="0"/>
              <a:t> 377</a:t>
            </a:r>
            <a:r>
              <a:rPr lang="lv-LV" sz="2800" dirty="0" smtClean="0"/>
              <a:t>,</a:t>
            </a:r>
            <a:r>
              <a:rPr lang="en-US" sz="2800" dirty="0" smtClean="0"/>
              <a:t> 05.</a:t>
            </a:r>
            <a:r>
              <a:rPr lang="lv-LV" sz="2800" dirty="0" smtClean="0"/>
              <a:t>-</a:t>
            </a:r>
            <a:r>
              <a:rPr lang="en-US" sz="2800" dirty="0" smtClean="0"/>
              <a:t> 268</a:t>
            </a:r>
            <a:r>
              <a:rPr lang="lv-LV" sz="2800" dirty="0" smtClean="0"/>
              <a:t>,</a:t>
            </a:r>
            <a:r>
              <a:rPr lang="en-US" sz="2800" dirty="0" smtClean="0"/>
              <a:t> 06.</a:t>
            </a:r>
            <a:r>
              <a:rPr lang="lv-LV" sz="2800" dirty="0" smtClean="0"/>
              <a:t>-</a:t>
            </a:r>
            <a:r>
              <a:rPr lang="en-US" sz="2800" dirty="0" smtClean="0"/>
              <a:t> 147</a:t>
            </a:r>
            <a:r>
              <a:rPr lang="lv-LV" sz="2800" dirty="0" smtClean="0"/>
              <a:t>,</a:t>
            </a:r>
          </a:p>
          <a:p>
            <a:r>
              <a:rPr lang="en-US" sz="2800" dirty="0" smtClean="0"/>
              <a:t> 07.</a:t>
            </a:r>
            <a:r>
              <a:rPr lang="lv-LV" sz="2800" dirty="0" smtClean="0"/>
              <a:t>-</a:t>
            </a:r>
            <a:r>
              <a:rPr lang="en-US" sz="2800" dirty="0" smtClean="0"/>
              <a:t> 72</a:t>
            </a:r>
            <a:r>
              <a:rPr lang="lv-LV" sz="2800" dirty="0" smtClean="0"/>
              <a:t>,</a:t>
            </a:r>
            <a:r>
              <a:rPr lang="en-US" sz="2800" dirty="0" smtClean="0"/>
              <a:t> 08.</a:t>
            </a:r>
            <a:r>
              <a:rPr lang="lv-LV" sz="2800" dirty="0" smtClean="0"/>
              <a:t>-</a:t>
            </a:r>
            <a:r>
              <a:rPr lang="en-US" sz="2800" dirty="0" smtClean="0"/>
              <a:t> 46</a:t>
            </a:r>
            <a:r>
              <a:rPr lang="lv-LV" sz="2800" dirty="0" smtClean="0"/>
              <a:t>,</a:t>
            </a:r>
            <a:r>
              <a:rPr lang="en-US" sz="2800" dirty="0" smtClean="0"/>
              <a:t> 09.</a:t>
            </a:r>
            <a:r>
              <a:rPr lang="lv-LV" sz="2800" dirty="0" smtClean="0"/>
              <a:t>-</a:t>
            </a:r>
            <a:r>
              <a:rPr lang="en-US" sz="2800" dirty="0" smtClean="0"/>
              <a:t> 127</a:t>
            </a:r>
            <a:r>
              <a:rPr lang="lv-LV" sz="2800" dirty="0" smtClean="0"/>
              <a:t>,</a:t>
            </a:r>
          </a:p>
          <a:p>
            <a:r>
              <a:rPr lang="en-US" sz="2800" dirty="0" smtClean="0"/>
              <a:t> 10.</a:t>
            </a:r>
            <a:r>
              <a:rPr lang="lv-LV" sz="2800" dirty="0" smtClean="0"/>
              <a:t>-</a:t>
            </a:r>
            <a:r>
              <a:rPr lang="en-US" sz="2800" dirty="0" smtClean="0"/>
              <a:t> 352</a:t>
            </a:r>
            <a:r>
              <a:rPr lang="lv-LV" sz="2800" dirty="0" smtClean="0"/>
              <a:t>,</a:t>
            </a:r>
            <a:r>
              <a:rPr lang="en-US" sz="2800" dirty="0" smtClean="0"/>
              <a:t> 11.</a:t>
            </a:r>
            <a:r>
              <a:rPr lang="lv-LV" sz="2800" dirty="0" smtClean="0"/>
              <a:t>-</a:t>
            </a:r>
            <a:r>
              <a:rPr lang="en-US" sz="2800" dirty="0" smtClean="0"/>
              <a:t> 350</a:t>
            </a:r>
            <a:r>
              <a:rPr lang="lv-LV" sz="2800" dirty="0" smtClean="0"/>
              <a:t>,</a:t>
            </a:r>
            <a:r>
              <a:rPr lang="en-US" sz="2800" dirty="0" smtClean="0"/>
              <a:t> 12.</a:t>
            </a:r>
            <a:r>
              <a:rPr lang="lv-LV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/>
              <a:t>426</a:t>
            </a:r>
            <a:r>
              <a:rPr lang="en-US" sz="2800" dirty="0" smtClean="0"/>
              <a:t> </a:t>
            </a:r>
            <a:endParaRPr lang="lv-LV" sz="2800" dirty="0" smtClean="0"/>
          </a:p>
          <a:p>
            <a:r>
              <a:rPr lang="lv-LV" sz="2800" dirty="0" smtClean="0"/>
              <a:t>                              </a:t>
            </a:r>
            <a:r>
              <a:rPr lang="en-US" sz="2800" dirty="0" smtClean="0"/>
              <a:t>Total </a:t>
            </a:r>
            <a:r>
              <a:rPr lang="lv-LV" sz="2800" dirty="0" smtClean="0"/>
              <a:t>-</a:t>
            </a:r>
            <a:r>
              <a:rPr lang="en-US" sz="2800" dirty="0" smtClean="0"/>
              <a:t>3641 </a:t>
            </a:r>
            <a:endParaRPr lang="lv-LV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76263"/>
          </a:xfrm>
        </p:spPr>
        <p:txBody>
          <a:bodyPr>
            <a:normAutofit/>
          </a:bodyPr>
          <a:lstStyle/>
          <a:p>
            <a:r>
              <a:rPr lang="lv-LV" b="1" dirty="0" smtClean="0"/>
              <a:t>S</a:t>
            </a:r>
            <a:r>
              <a:rPr lang="de-DE" b="1" dirty="0" smtClean="0"/>
              <a:t>iltuma </a:t>
            </a:r>
            <a:r>
              <a:rPr lang="de-DE" b="1" dirty="0"/>
              <a:t>enerģijas patēriņa aprēķins pēc Euronet50/50max metodes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de-DE" sz="4400" dirty="0"/>
              <a:t>Visu aprēķinu izdara programma pēc izejas datu ievadīšanas. </a:t>
            </a:r>
            <a:endParaRPr lang="lv-LV" sz="4400" dirty="0"/>
          </a:p>
          <a:p>
            <a:r>
              <a:rPr lang="de-DE" u="sng" dirty="0">
                <a:hlinkClick r:id="rId2"/>
              </a:rPr>
              <a:t>http://</a:t>
            </a:r>
            <a:r>
              <a:rPr lang="de-DE" sz="4500" u="sng" dirty="0">
                <a:hlinkClick r:id="rId2"/>
              </a:rPr>
              <a:t>www.euronet50-50max.eu/lv/energy-savings-calculation-tool</a:t>
            </a:r>
            <a:r>
              <a:rPr lang="lv-LV" dirty="0"/>
              <a:t> , paņemt 1.versiju</a:t>
            </a:r>
          </a:p>
          <a:p>
            <a:r>
              <a:rPr lang="lv-LV" dirty="0"/>
              <a:t> </a:t>
            </a:r>
            <a:r>
              <a:rPr lang="lv-LV" b="1" dirty="0" err="1"/>
              <a:t>Username</a:t>
            </a:r>
            <a:r>
              <a:rPr lang="lv-LV" b="1" dirty="0"/>
              <a:t>: </a:t>
            </a:r>
            <a:r>
              <a:rPr lang="lv-LV" dirty="0"/>
              <a:t>RMS</a:t>
            </a:r>
          </a:p>
          <a:p>
            <a:r>
              <a:rPr lang="lv-LV" b="1" dirty="0" err="1"/>
              <a:t>Password</a:t>
            </a:r>
            <a:r>
              <a:rPr lang="lv-LV" b="1" dirty="0"/>
              <a:t>: </a:t>
            </a:r>
            <a:r>
              <a:rPr lang="lv-LV" dirty="0"/>
              <a:t>osdy#x3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Programma iebūvētā loģika  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1.SOLIS – enerģijas patēriņa vienības (</a:t>
            </a:r>
            <a:r>
              <a:rPr lang="pl-PL" dirty="0"/>
              <a:t>C.U. = Consumption Unit </a:t>
            </a:r>
            <a:r>
              <a:rPr lang="de-DE" dirty="0"/>
              <a:t>) uz vienu dienas grādu katrā no trijiem iepriekšējiem  gadiem aprēķins: </a:t>
            </a:r>
            <a:endParaRPr lang="lv-LV" dirty="0"/>
          </a:p>
          <a:p>
            <a:r>
              <a:rPr lang="de-DE" dirty="0"/>
              <a:t>Enerģijas patēriņš 1. gadā  / dienas grādu summa 1. gadā = 1. gada patēriņa vienība</a:t>
            </a:r>
            <a:endParaRPr lang="lv-LV" dirty="0"/>
          </a:p>
          <a:p>
            <a:r>
              <a:rPr lang="de-DE" dirty="0"/>
              <a:t> </a:t>
            </a:r>
            <a:endParaRPr lang="lv-LV" dirty="0"/>
          </a:p>
          <a:p>
            <a:r>
              <a:rPr lang="de-DE" dirty="0"/>
              <a:t>Enerģijas patēriņš 2. gadā  / dienas grādu summa 2. gadā = 2. gada patēriņa vienība</a:t>
            </a:r>
            <a:endParaRPr lang="lv-LV" dirty="0"/>
          </a:p>
          <a:p>
            <a:r>
              <a:rPr lang="de-DE" dirty="0"/>
              <a:t> </a:t>
            </a:r>
            <a:endParaRPr lang="lv-LV" dirty="0"/>
          </a:p>
          <a:p>
            <a:r>
              <a:rPr lang="de-DE" dirty="0"/>
              <a:t>Enerģijas patēriņš 3. gadā  / dienas grādu summa 3. gadā = 3. gada patēriņa vienība</a:t>
            </a:r>
            <a:endParaRPr lang="lv-LV" dirty="0"/>
          </a:p>
          <a:p>
            <a:r>
              <a:rPr lang="de-DE" dirty="0"/>
              <a:t> </a:t>
            </a:r>
            <a:endParaRPr lang="lv-LV" dirty="0"/>
          </a:p>
          <a:p>
            <a:r>
              <a:rPr lang="de-DE" dirty="0"/>
              <a:t> </a:t>
            </a:r>
            <a:r>
              <a:rPr lang="de-DE" i="1" dirty="0"/>
              <a:t>Piezīme :Kā variants var ņemt aprēķinā  dienas grādu summu no mēnešiem kad ir ieslēgta apkure.</a:t>
            </a:r>
            <a:endParaRPr lang="lv-LV" dirty="0"/>
          </a:p>
          <a:p>
            <a:r>
              <a:rPr lang="de-DE" dirty="0"/>
              <a:t> 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Programma iebūvētā loģika  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2.SOLIS –  </a:t>
            </a:r>
            <a:r>
              <a:rPr lang="en-US" dirty="0" err="1"/>
              <a:t>bāzes</a:t>
            </a:r>
            <a:r>
              <a:rPr lang="en-US" dirty="0"/>
              <a:t> </a:t>
            </a:r>
            <a:r>
              <a:rPr lang="en-US" dirty="0" err="1"/>
              <a:t>patēriņa</a:t>
            </a:r>
            <a:r>
              <a:rPr lang="en-US" dirty="0"/>
              <a:t> (reference value)  </a:t>
            </a:r>
            <a:r>
              <a:rPr lang="en-US" dirty="0" err="1"/>
              <a:t>vienības</a:t>
            </a:r>
            <a:r>
              <a:rPr lang="en-US" dirty="0"/>
              <a:t>  </a:t>
            </a:r>
            <a:r>
              <a:rPr lang="en-US" dirty="0" err="1"/>
              <a:t>noteikšana</a:t>
            </a:r>
            <a:r>
              <a:rPr lang="en-US" dirty="0"/>
              <a:t>:       </a:t>
            </a:r>
            <a:endParaRPr lang="lv-LV" dirty="0"/>
          </a:p>
          <a:p>
            <a:r>
              <a:rPr lang="en-US" dirty="0"/>
              <a:t> </a:t>
            </a:r>
            <a:endParaRPr lang="lv-LV" dirty="0"/>
          </a:p>
          <a:p>
            <a:r>
              <a:rPr lang="en-US" dirty="0"/>
              <a:t>(1. </a:t>
            </a:r>
            <a:r>
              <a:rPr lang="en-US" dirty="0" err="1"/>
              <a:t>gada</a:t>
            </a:r>
            <a:r>
              <a:rPr lang="en-US" dirty="0"/>
              <a:t> </a:t>
            </a:r>
            <a:r>
              <a:rPr lang="en-US" dirty="0" err="1"/>
              <a:t>patēriņa</a:t>
            </a:r>
            <a:r>
              <a:rPr lang="en-US" dirty="0"/>
              <a:t> </a:t>
            </a:r>
            <a:r>
              <a:rPr lang="en-US" dirty="0" err="1"/>
              <a:t>vienība</a:t>
            </a:r>
            <a:r>
              <a:rPr lang="en-US" dirty="0"/>
              <a:t> + 2. </a:t>
            </a:r>
            <a:r>
              <a:rPr lang="en-US" dirty="0" err="1"/>
              <a:t>gada</a:t>
            </a:r>
            <a:r>
              <a:rPr lang="en-US" dirty="0"/>
              <a:t> </a:t>
            </a:r>
            <a:r>
              <a:rPr lang="en-US" dirty="0" err="1"/>
              <a:t>patēriņa</a:t>
            </a:r>
            <a:r>
              <a:rPr lang="en-US" dirty="0"/>
              <a:t> </a:t>
            </a:r>
            <a:r>
              <a:rPr lang="en-US" dirty="0" err="1"/>
              <a:t>vienība</a:t>
            </a:r>
            <a:r>
              <a:rPr lang="en-US" dirty="0"/>
              <a:t> +3. </a:t>
            </a:r>
            <a:r>
              <a:rPr lang="en-US" dirty="0" err="1"/>
              <a:t>gada</a:t>
            </a:r>
            <a:r>
              <a:rPr lang="en-US" dirty="0"/>
              <a:t> </a:t>
            </a:r>
            <a:r>
              <a:rPr lang="en-US" dirty="0" err="1"/>
              <a:t>patēriņa</a:t>
            </a:r>
            <a:r>
              <a:rPr lang="en-US" dirty="0"/>
              <a:t> </a:t>
            </a:r>
            <a:r>
              <a:rPr lang="en-US" dirty="0" err="1"/>
              <a:t>vienība</a:t>
            </a:r>
            <a:r>
              <a:rPr lang="en-US" dirty="0"/>
              <a:t>) / 3 = </a:t>
            </a:r>
            <a:r>
              <a:rPr lang="en-US" dirty="0" err="1"/>
              <a:t>bāzes</a:t>
            </a:r>
            <a:r>
              <a:rPr lang="en-US" dirty="0"/>
              <a:t> </a:t>
            </a:r>
            <a:r>
              <a:rPr lang="en-US" dirty="0" err="1"/>
              <a:t>pateriņa</a:t>
            </a:r>
            <a:r>
              <a:rPr lang="en-US" dirty="0"/>
              <a:t> </a:t>
            </a:r>
            <a:r>
              <a:rPr lang="en-US" dirty="0" err="1"/>
              <a:t>vienība</a:t>
            </a:r>
            <a:endParaRPr lang="lv-LV" dirty="0"/>
          </a:p>
          <a:p>
            <a:r>
              <a:rPr lang="en-US" b="1" dirty="0"/>
              <a:t> 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Programma iebūvētā loģika  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 SOLIS – </a:t>
            </a:r>
            <a:r>
              <a:rPr lang="en-US" dirty="0" err="1"/>
              <a:t>bāzes</a:t>
            </a:r>
            <a:r>
              <a:rPr lang="en-US" dirty="0"/>
              <a:t> </a:t>
            </a:r>
            <a:r>
              <a:rPr lang="en-US" dirty="0" err="1"/>
              <a:t>vērtības</a:t>
            </a:r>
            <a:r>
              <a:rPr lang="en-US" dirty="0"/>
              <a:t>   </a:t>
            </a:r>
            <a:r>
              <a:rPr lang="en-US" dirty="0" err="1"/>
              <a:t>noteikšana</a:t>
            </a:r>
            <a:r>
              <a:rPr lang="en-US" dirty="0"/>
              <a:t>,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kuru</a:t>
            </a:r>
            <a:r>
              <a:rPr lang="en-US" dirty="0"/>
              <a:t> </a:t>
            </a:r>
            <a:r>
              <a:rPr lang="en-US" dirty="0" err="1"/>
              <a:t>tiks</a:t>
            </a:r>
            <a:r>
              <a:rPr lang="en-US" dirty="0"/>
              <a:t> </a:t>
            </a:r>
            <a:r>
              <a:rPr lang="en-US" dirty="0" err="1"/>
              <a:t>salīdzināts</a:t>
            </a:r>
            <a:r>
              <a:rPr lang="en-US" dirty="0"/>
              <a:t> </a:t>
            </a:r>
            <a:r>
              <a:rPr lang="en-US" dirty="0" err="1"/>
              <a:t>tekošā</a:t>
            </a:r>
            <a:r>
              <a:rPr lang="en-US" dirty="0"/>
              <a:t>  </a:t>
            </a:r>
            <a:r>
              <a:rPr lang="en-US" dirty="0" err="1"/>
              <a:t>gada</a:t>
            </a:r>
            <a:r>
              <a:rPr lang="en-US" dirty="0"/>
              <a:t>  </a:t>
            </a:r>
            <a:r>
              <a:rPr lang="en-US" dirty="0" err="1"/>
              <a:t>patēriņš</a:t>
            </a:r>
            <a:r>
              <a:rPr lang="en-US" dirty="0"/>
              <a:t>:</a:t>
            </a:r>
            <a:endParaRPr lang="lv-LV" dirty="0"/>
          </a:p>
          <a:p>
            <a:r>
              <a:rPr lang="en-US" dirty="0" err="1"/>
              <a:t>Vidēja</a:t>
            </a:r>
            <a:r>
              <a:rPr lang="en-US" dirty="0"/>
              <a:t> </a:t>
            </a:r>
            <a:r>
              <a:rPr lang="en-US" dirty="0" err="1"/>
              <a:t>patēriņa</a:t>
            </a:r>
            <a:r>
              <a:rPr lang="en-US" dirty="0"/>
              <a:t> </a:t>
            </a:r>
            <a:r>
              <a:rPr lang="en-US" dirty="0" err="1"/>
              <a:t>vienība</a:t>
            </a:r>
            <a:r>
              <a:rPr lang="en-US" dirty="0"/>
              <a:t>  X  </a:t>
            </a:r>
            <a:r>
              <a:rPr lang="en-US" dirty="0" err="1"/>
              <a:t>dienas</a:t>
            </a:r>
            <a:r>
              <a:rPr lang="en-US" dirty="0"/>
              <a:t> </a:t>
            </a:r>
            <a:r>
              <a:rPr lang="en-US" dirty="0" err="1"/>
              <a:t>grādu</a:t>
            </a:r>
            <a:r>
              <a:rPr lang="en-US" dirty="0"/>
              <a:t> </a:t>
            </a:r>
            <a:r>
              <a:rPr lang="en-US" dirty="0" err="1"/>
              <a:t>skaits</a:t>
            </a:r>
            <a:r>
              <a:rPr lang="en-US" dirty="0"/>
              <a:t> </a:t>
            </a:r>
            <a:r>
              <a:rPr lang="en-US" dirty="0" err="1"/>
              <a:t>tekošā</a:t>
            </a:r>
            <a:r>
              <a:rPr lang="en-US" dirty="0"/>
              <a:t> </a:t>
            </a:r>
            <a:r>
              <a:rPr lang="en-US" dirty="0" err="1"/>
              <a:t>gadā</a:t>
            </a:r>
            <a:r>
              <a:rPr lang="en-US" dirty="0"/>
              <a:t> = </a:t>
            </a:r>
            <a:r>
              <a:rPr lang="en-US" dirty="0" err="1"/>
              <a:t>enerģijas</a:t>
            </a:r>
            <a:r>
              <a:rPr lang="en-US" dirty="0"/>
              <a:t> </a:t>
            </a:r>
            <a:r>
              <a:rPr lang="en-US" dirty="0" err="1"/>
              <a:t>patērinā</a:t>
            </a:r>
            <a:r>
              <a:rPr lang="en-US" dirty="0"/>
              <a:t> </a:t>
            </a:r>
            <a:r>
              <a:rPr lang="en-US" dirty="0" err="1"/>
              <a:t>bāzes</a:t>
            </a:r>
            <a:r>
              <a:rPr lang="en-US" dirty="0"/>
              <a:t> </a:t>
            </a:r>
            <a:r>
              <a:rPr lang="en-US" dirty="0" err="1"/>
              <a:t>lielums</a:t>
            </a:r>
            <a:r>
              <a:rPr lang="en-US" dirty="0"/>
              <a:t> .</a:t>
            </a:r>
            <a:endParaRPr lang="lv-LV" dirty="0"/>
          </a:p>
          <a:p>
            <a:r>
              <a:rPr lang="en-US" i="1" dirty="0" err="1"/>
              <a:t>Bāzes</a:t>
            </a:r>
            <a:r>
              <a:rPr lang="en-US" i="1" dirty="0"/>
              <a:t> </a:t>
            </a:r>
            <a:r>
              <a:rPr lang="en-US" i="1" dirty="0" err="1"/>
              <a:t>vērtība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gipotetisks</a:t>
            </a:r>
            <a:r>
              <a:rPr lang="en-US" i="1" dirty="0"/>
              <a:t> </a:t>
            </a:r>
            <a:r>
              <a:rPr lang="en-US" i="1" dirty="0" err="1"/>
              <a:t>enerģijas</a:t>
            </a:r>
            <a:r>
              <a:rPr lang="en-US" i="1" dirty="0"/>
              <a:t> </a:t>
            </a:r>
            <a:r>
              <a:rPr lang="en-US" i="1" dirty="0" err="1"/>
              <a:t>patēriņa</a:t>
            </a:r>
            <a:r>
              <a:rPr lang="en-US" i="1" dirty="0"/>
              <a:t> </a:t>
            </a:r>
            <a:r>
              <a:rPr lang="en-US" i="1" dirty="0" err="1"/>
              <a:t>lielums</a:t>
            </a:r>
            <a:r>
              <a:rPr lang="en-US" i="1" dirty="0"/>
              <a:t> </a:t>
            </a:r>
            <a:r>
              <a:rPr lang="en-US" i="1" dirty="0" err="1"/>
              <a:t>tekošā</a:t>
            </a:r>
            <a:r>
              <a:rPr lang="en-US" i="1" dirty="0"/>
              <a:t> </a:t>
            </a:r>
            <a:r>
              <a:rPr lang="en-US" i="1" dirty="0" err="1"/>
              <a:t>gada</a:t>
            </a:r>
            <a:r>
              <a:rPr lang="en-US" i="1" dirty="0"/>
              <a:t>, </a:t>
            </a:r>
            <a:r>
              <a:rPr lang="en-US" i="1" dirty="0" err="1"/>
              <a:t>kurš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aprēķināts</a:t>
            </a:r>
            <a:r>
              <a:rPr lang="en-US" i="1" dirty="0"/>
              <a:t>, </a:t>
            </a:r>
            <a:r>
              <a:rPr lang="en-US" i="1" dirty="0" err="1"/>
              <a:t>izejot</a:t>
            </a:r>
            <a:r>
              <a:rPr lang="en-US" i="1" dirty="0"/>
              <a:t> no </a:t>
            </a:r>
            <a:r>
              <a:rPr lang="en-US" i="1" dirty="0" err="1"/>
              <a:t>pieņemuma</a:t>
            </a:r>
            <a:r>
              <a:rPr lang="en-US" i="1" dirty="0"/>
              <a:t>, </a:t>
            </a:r>
            <a:r>
              <a:rPr lang="en-US" i="1" dirty="0" err="1"/>
              <a:t>kas</a:t>
            </a:r>
            <a:r>
              <a:rPr lang="en-US" i="1" dirty="0"/>
              <a:t> </a:t>
            </a:r>
            <a:r>
              <a:rPr lang="en-US" i="1" dirty="0" err="1"/>
              <a:t>būtu</a:t>
            </a:r>
            <a:r>
              <a:rPr lang="en-US" i="1" dirty="0"/>
              <a:t> </a:t>
            </a:r>
            <a:r>
              <a:rPr lang="en-US" i="1" dirty="0" err="1"/>
              <a:t>ja</a:t>
            </a:r>
            <a:r>
              <a:rPr lang="en-US" i="1" dirty="0"/>
              <a:t> </a:t>
            </a:r>
            <a:r>
              <a:rPr lang="en-US" i="1" dirty="0" err="1"/>
              <a:t>bāzes</a:t>
            </a:r>
            <a:r>
              <a:rPr lang="en-US" i="1" dirty="0"/>
              <a:t> </a:t>
            </a:r>
            <a:r>
              <a:rPr lang="en-US" i="1" dirty="0" err="1"/>
              <a:t>patēriņa</a:t>
            </a:r>
            <a:r>
              <a:rPr lang="en-US" i="1" dirty="0"/>
              <a:t> </a:t>
            </a:r>
            <a:r>
              <a:rPr lang="en-US" i="1" dirty="0" err="1"/>
              <a:t>vienība</a:t>
            </a:r>
            <a:r>
              <a:rPr lang="en-US" i="1" dirty="0"/>
              <a:t> </a:t>
            </a:r>
            <a:r>
              <a:rPr lang="en-US" i="1" dirty="0" err="1"/>
              <a:t>tekošā</a:t>
            </a:r>
            <a:r>
              <a:rPr lang="en-US" i="1" dirty="0"/>
              <a:t> </a:t>
            </a:r>
            <a:r>
              <a:rPr lang="en-US" i="1" dirty="0" err="1"/>
              <a:t>gadā</a:t>
            </a:r>
            <a:r>
              <a:rPr lang="en-US" i="1" dirty="0"/>
              <a:t>  </a:t>
            </a:r>
            <a:r>
              <a:rPr lang="en-US" i="1" dirty="0" err="1"/>
              <a:t>paliktu</a:t>
            </a:r>
            <a:r>
              <a:rPr lang="en-US" i="1" dirty="0"/>
              <a:t> </a:t>
            </a:r>
            <a:r>
              <a:rPr lang="en-US" i="1" dirty="0" err="1"/>
              <a:t>nemainīga</a:t>
            </a:r>
            <a:r>
              <a:rPr lang="en-US" i="1" dirty="0"/>
              <a:t>.    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Programma iebūvētā loģika  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4.SOLIS – </a:t>
            </a:r>
            <a:r>
              <a:rPr lang="en-US" dirty="0" err="1"/>
              <a:t>faktiskās</a:t>
            </a:r>
            <a:r>
              <a:rPr lang="en-US" dirty="0"/>
              <a:t> </a:t>
            </a:r>
            <a:r>
              <a:rPr lang="en-US" dirty="0" err="1"/>
              <a:t>ekonomijas</a:t>
            </a:r>
            <a:r>
              <a:rPr lang="en-US" dirty="0"/>
              <a:t>  </a:t>
            </a:r>
            <a:r>
              <a:rPr lang="en-US" dirty="0" err="1"/>
              <a:t>noteikšana</a:t>
            </a:r>
            <a:r>
              <a:rPr lang="en-US" dirty="0"/>
              <a:t> :</a:t>
            </a:r>
            <a:endParaRPr lang="lv-LV" dirty="0"/>
          </a:p>
          <a:p>
            <a:r>
              <a:rPr lang="en-US" dirty="0" err="1"/>
              <a:t>Enerģijas</a:t>
            </a:r>
            <a:r>
              <a:rPr lang="en-US" dirty="0"/>
              <a:t> </a:t>
            </a:r>
            <a:r>
              <a:rPr lang="en-US" dirty="0" err="1"/>
              <a:t>patērinā</a:t>
            </a:r>
            <a:r>
              <a:rPr lang="en-US" dirty="0"/>
              <a:t> </a:t>
            </a:r>
            <a:r>
              <a:rPr lang="en-US" dirty="0" err="1"/>
              <a:t>bāzes</a:t>
            </a:r>
            <a:r>
              <a:rPr lang="en-US" dirty="0"/>
              <a:t> </a:t>
            </a:r>
            <a:r>
              <a:rPr lang="en-US" dirty="0" err="1"/>
              <a:t>vērtība</a:t>
            </a:r>
            <a:r>
              <a:rPr lang="en-US" dirty="0"/>
              <a:t>  -  </a:t>
            </a:r>
            <a:r>
              <a:rPr lang="en-US" dirty="0" err="1"/>
              <a:t>tekošā</a:t>
            </a:r>
            <a:r>
              <a:rPr lang="en-US" dirty="0"/>
              <a:t> </a:t>
            </a:r>
            <a:r>
              <a:rPr lang="en-US" dirty="0" err="1"/>
              <a:t>gada</a:t>
            </a:r>
            <a:r>
              <a:rPr lang="en-US" dirty="0"/>
              <a:t> </a:t>
            </a:r>
            <a:r>
              <a:rPr lang="en-US" dirty="0" err="1"/>
              <a:t>faktiskais</a:t>
            </a:r>
            <a:r>
              <a:rPr lang="en-US" dirty="0"/>
              <a:t>  </a:t>
            </a:r>
            <a:r>
              <a:rPr lang="en-US" dirty="0" err="1"/>
              <a:t>enerģijas</a:t>
            </a:r>
            <a:r>
              <a:rPr lang="en-US" dirty="0"/>
              <a:t> </a:t>
            </a:r>
            <a:r>
              <a:rPr lang="en-US" dirty="0" err="1"/>
              <a:t>patēriņš</a:t>
            </a:r>
            <a:r>
              <a:rPr lang="en-US" dirty="0"/>
              <a:t> = </a:t>
            </a:r>
            <a:r>
              <a:rPr lang="en-US" dirty="0" err="1"/>
              <a:t>sasniegtā</a:t>
            </a:r>
            <a:r>
              <a:rPr lang="en-US" dirty="0"/>
              <a:t> </a:t>
            </a:r>
            <a:r>
              <a:rPr lang="en-US" dirty="0" err="1"/>
              <a:t>enerģijas</a:t>
            </a:r>
            <a:r>
              <a:rPr lang="en-US" dirty="0"/>
              <a:t> </a:t>
            </a:r>
            <a:r>
              <a:rPr lang="en-US" dirty="0" err="1"/>
              <a:t>ekonomija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Dienas grādi ( </a:t>
            </a:r>
            <a:r>
              <a:rPr lang="lv-LV" dirty="0" err="1"/>
              <a:t>Degree</a:t>
            </a:r>
            <a:r>
              <a:rPr lang="lv-LV" dirty="0"/>
              <a:t> </a:t>
            </a:r>
            <a:r>
              <a:rPr lang="lv-LV" dirty="0" err="1"/>
              <a:t>Days</a:t>
            </a:r>
            <a:r>
              <a:rPr lang="lv-LV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smtClean="0"/>
              <a:t>-  </a:t>
            </a:r>
            <a:r>
              <a:rPr lang="lv-LV" dirty="0">
                <a:hlinkClick r:id="rId2"/>
              </a:rPr>
              <a:t>http://www.degreedays.net</a:t>
            </a:r>
            <a:r>
              <a:rPr lang="lv-LV" dirty="0" smtClean="0">
                <a:hlinkClick r:id="rId2"/>
              </a:rPr>
              <a:t>/</a:t>
            </a:r>
            <a:r>
              <a:rPr lang="lv-LV" dirty="0" smtClean="0"/>
              <a:t>.</a:t>
            </a:r>
          </a:p>
          <a:p>
            <a:r>
              <a:rPr lang="lv-LV" dirty="0"/>
              <a:t>Ļoti būtisks parametrs, analizējot mājokļu un publisko ēku enerģijas patēriņu apkurei un kondicionēšanai.  Dienas grādi ir grādu starpību starp telpas un āra temperatūru  summa noteiktā periodā</a:t>
            </a:r>
            <a:r>
              <a:rPr lang="lv-LV" dirty="0" smtClean="0"/>
              <a:t>.</a:t>
            </a:r>
          </a:p>
          <a:p>
            <a:r>
              <a:rPr lang="lv-LV" dirty="0"/>
              <a:t>Dienas grādi </a:t>
            </a:r>
            <a:r>
              <a:rPr lang="lv-LV" dirty="0" smtClean="0"/>
              <a:t>izmanto  </a:t>
            </a:r>
            <a:r>
              <a:rPr lang="lv-LV" dirty="0"/>
              <a:t>lai noteiktu kondicionēšanas sistēmu darbības  regulēšanu vasaras periodā. (Te dienas grādi ar pretējo zīmi)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Dienas grādi ( </a:t>
            </a:r>
            <a:r>
              <a:rPr lang="lv-LV" dirty="0" err="1" smtClean="0"/>
              <a:t>Degree</a:t>
            </a:r>
            <a:r>
              <a:rPr lang="lv-LV" dirty="0" smtClean="0"/>
              <a:t> </a:t>
            </a:r>
            <a:r>
              <a:rPr lang="lv-LV" dirty="0" err="1" smtClean="0"/>
              <a:t>Days</a:t>
            </a:r>
            <a:r>
              <a:rPr lang="lv-LV" dirty="0" smtClean="0"/>
              <a:t>)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Pieņemsim, ka tiek noteikts - telpās jābūt nodrošinātai 20°C temperatūrai. Tad, ņemot vērā ka  ēkā ir papildus siltuma avoti, kas uzsildīs telpas vel par 1,5°C, apkurei jāuzsilda āra gaiss līdz  18,5°C.</a:t>
            </a:r>
          </a:p>
          <a:p>
            <a:r>
              <a:rPr lang="lv-LV" dirty="0"/>
              <a:t>Starpība starp 18,5°C un āra temperatūru ir dienas grāds. Piemēram, ja āra temperatūra ir par vienu grādu zemāka par 18,5°C , tad  tas skaitās viens Dienas grāds.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Dienas grādi </a:t>
            </a:r>
            <a:r>
              <a:rPr lang="lv-LV" dirty="0" smtClean="0">
                <a:hlinkClick r:id="rId2"/>
              </a:rPr>
              <a:t>http://www.degreedays.net/</a:t>
            </a:r>
            <a:r>
              <a:rPr lang="lv-LV" dirty="0" smtClean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506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Enerģijas ekonomijas operatīvais   aprēķins  Riga, 08.04.2016 </vt:lpstr>
      <vt:lpstr>Siltuma enerģijas patēriņa aprēķins pēc Euronet50/50max metodes</vt:lpstr>
      <vt:lpstr>Programma iebūvētā loģika   </vt:lpstr>
      <vt:lpstr>Programma iebūvētā loģika   </vt:lpstr>
      <vt:lpstr>Programma iebūvētā loģika   </vt:lpstr>
      <vt:lpstr>Programma iebūvētā loģika   </vt:lpstr>
      <vt:lpstr>Dienas grādi ( Degree Days) </vt:lpstr>
      <vt:lpstr>Dienas grādi ( Degree Days) </vt:lpstr>
      <vt:lpstr>Dienas grādi http://www.degreedays.net/.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Racionālās energoresursu    izmantošanas motivēšana  Riga, 08.04.2016</dc:title>
  <dc:creator>Alex</dc:creator>
  <cp:lastModifiedBy>Alex</cp:lastModifiedBy>
  <cp:revision>7</cp:revision>
  <dcterms:created xsi:type="dcterms:W3CDTF">2016-04-06T17:54:20Z</dcterms:created>
  <dcterms:modified xsi:type="dcterms:W3CDTF">2016-04-06T19:04:45Z</dcterms:modified>
</cp:coreProperties>
</file>